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</p:sldIdLst>
  <p:sldSz cy="5143500" cx="9144000"/>
  <p:notesSz cx="6858000" cy="9144000"/>
  <p:embeddedFontLst>
    <p:embeddedFont>
      <p:font typeface="Proxima Nova"/>
      <p:regular r:id="rId64"/>
      <p:bold r:id="rId65"/>
      <p:italic r:id="rId66"/>
      <p:boldItalic r:id="rId67"/>
    </p:embeddedFont>
    <p:embeddedFont>
      <p:font typeface="Roboto"/>
      <p:regular r:id="rId68"/>
      <p:bold r:id="rId69"/>
      <p:italic r:id="rId70"/>
      <p:boldItalic r:id="rId71"/>
    </p:embeddedFont>
    <p:embeddedFont>
      <p:font typeface="Montserrat"/>
      <p:regular r:id="rId72"/>
      <p:bold r:id="rId73"/>
      <p:italic r:id="rId74"/>
      <p:boldItalic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Montserrat-bold.fntdata"/><Relationship Id="rId72" Type="http://schemas.openxmlformats.org/officeDocument/2006/relationships/font" Target="fonts/Montserrat-regular.fntdata"/><Relationship Id="rId31" Type="http://schemas.openxmlformats.org/officeDocument/2006/relationships/slide" Target="slides/slide26.xml"/><Relationship Id="rId75" Type="http://schemas.openxmlformats.org/officeDocument/2006/relationships/font" Target="fonts/Montserrat-boldItalic.fntdata"/><Relationship Id="rId30" Type="http://schemas.openxmlformats.org/officeDocument/2006/relationships/slide" Target="slides/slide25.xml"/><Relationship Id="rId74" Type="http://schemas.openxmlformats.org/officeDocument/2006/relationships/font" Target="fonts/Montserrat-italic.fntdata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Roboto-boldItalic.fntdata"/><Relationship Id="rId70" Type="http://schemas.openxmlformats.org/officeDocument/2006/relationships/font" Target="fonts/Roboto-italic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font" Target="fonts/ProximaNova-regular.fntdata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font" Target="fonts/ProximaNova-italic.fntdata"/><Relationship Id="rId21" Type="http://schemas.openxmlformats.org/officeDocument/2006/relationships/slide" Target="slides/slide16.xml"/><Relationship Id="rId65" Type="http://schemas.openxmlformats.org/officeDocument/2006/relationships/font" Target="fonts/ProximaNova-bold.fntdata"/><Relationship Id="rId24" Type="http://schemas.openxmlformats.org/officeDocument/2006/relationships/slide" Target="slides/slide19.xml"/><Relationship Id="rId68" Type="http://schemas.openxmlformats.org/officeDocument/2006/relationships/font" Target="fonts/Roboto-regular.fntdata"/><Relationship Id="rId23" Type="http://schemas.openxmlformats.org/officeDocument/2006/relationships/slide" Target="slides/slide18.xml"/><Relationship Id="rId67" Type="http://schemas.openxmlformats.org/officeDocument/2006/relationships/font" Target="fonts/ProximaNova-boldItalic.fntdata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Roboto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08e3c787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608e3c787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608e3c787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608e3c787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08e3c787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08e3c787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608e3c787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608e3c787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608e3c787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608e3c787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608e3c787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608e3c787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608e3c7871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608e3c7871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608e3c7871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608e3c7871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608e3c7871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608e3c7871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608e3c7871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608e3c7871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608e3c7871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608e3c7871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608e3c7871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608e3c7871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608e3c7871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608e3c7871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608e3c7871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608e3c7871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608e3c787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608e3c787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608e3c7871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608e3c7871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608e3c7871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608e3c7871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608e3c7871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608e3c7871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608e3c7871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608e3c7871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608e3c7871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608e3c787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608e3c7871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608e3c7871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6a370703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6a370703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608e3c7871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608e3c7871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608e3c7871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608e3c7871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608e3c7871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608e3c7871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608e3c7871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608e3c7871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608e3c7871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608e3c7871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608e3c7871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608e3c7871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608e3c7871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608e3c7871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608e3c7871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608e3c7871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608e3c7871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608e3c7871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608e3c7871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608e3c7871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6a3707038c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6a3707038c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608e3c7871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608e3c7871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608e3c7871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608e3c7871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608e3c7871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608e3c7871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608e3c7871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608e3c7871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608e3c7871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608e3c7871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608e3c7871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608e3c7871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608e3c7871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608e3c7871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608e3c7871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608e3c7871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608e3c7871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608e3c7871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608e3c7871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608e3c7871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608e3c78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608e3c78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608e3c7871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608e3c7871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608e3c7871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608e3c7871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608e3c7871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2608e3c7871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608e3c7871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608e3c7871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608e3c7871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2608e3c7871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608e3c7871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608e3c7871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608e3c7871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608e3c7871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608e3c7871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608e3c7871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608e3c7871_0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608e3c7871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08e3c787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608e3c787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608e3c787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608e3c787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608e3c787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608e3c787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608e3c787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608e3c787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w3schools.com/js/" TargetMode="External"/><Relationship Id="rId4" Type="http://schemas.openxmlformats.org/officeDocument/2006/relationships/hyperlink" Target="https://developer.mozilla.org/en-US/docs/Learn/Getting_started_with_the_web/JavaScript_basics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hyperlink" Target="https://jsfiddle.net/g6vqLf0b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developer.mozilla.org/en-US/docs/Web/JavaScript/Equality_comparisons_and_sameness#comparing_equality_methods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jsfiddle.net/em946pcq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jsfiddle.net/uxvnqdze/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0.png"/><Relationship Id="rId4" Type="http://schemas.openxmlformats.org/officeDocument/2006/relationships/image" Target="../media/image2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9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2.png"/><Relationship Id="rId4" Type="http://schemas.openxmlformats.org/officeDocument/2006/relationships/hyperlink" Target="https://jsfiddle.net/cgmw6qe2/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4.png"/><Relationship Id="rId4" Type="http://schemas.openxmlformats.org/officeDocument/2006/relationships/hyperlink" Target="https://jsfiddle.net/9x6o4tsp/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s://jsfiddle.net/1p23y6h7/" TargetMode="Externa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3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hyperlink" Target="https://jsfiddle.net/3ovLp81f/" TargetMode="External"/><Relationship Id="rId4" Type="http://schemas.openxmlformats.org/officeDocument/2006/relationships/image" Target="../media/image3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4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7.png"/><Relationship Id="rId4" Type="http://schemas.openxmlformats.org/officeDocument/2006/relationships/hyperlink" Target="https://developer.mozilla.org/en-US/docs/Web/JavaScript/Reference/Errors" TargetMode="Externa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3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9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5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8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7.png"/><Relationship Id="rId4" Type="http://schemas.openxmlformats.org/officeDocument/2006/relationships/hyperlink" Target="https://jsfiddle.net/foszhwg5/" TargetMode="Externa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42.png"/><Relationship Id="rId4" Type="http://schemas.openxmlformats.org/officeDocument/2006/relationships/hyperlink" Target="https://jsfiddle.net/b4rgqvoc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Programming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Introduction to Javascript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Undefined</a:t>
            </a:r>
            <a:r>
              <a:rPr lang="en"/>
              <a:t> Type</a:t>
            </a:r>
            <a:endParaRPr/>
          </a:p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Undefined type is inhabited by exactly one value: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undefined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Conceptually,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undefined</a:t>
            </a:r>
            <a:r>
              <a:rPr lang="en"/>
              <a:t> </a:t>
            </a:r>
            <a:r>
              <a:rPr lang="en">
                <a:highlight>
                  <a:schemeClr val="accent6"/>
                </a:highlight>
              </a:rPr>
              <a:t>indicates the absence of a value</a:t>
            </a:r>
            <a:r>
              <a:rPr lang="en"/>
              <a:t>, while null indicates the absence of an object.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Javascript usually defaults to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undefined</a:t>
            </a:r>
            <a:r>
              <a:rPr lang="en"/>
              <a:t> when something is devoid of a value: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A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return</a:t>
            </a:r>
            <a:r>
              <a:rPr lang="en"/>
              <a:t> statement with no value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Accessing a nonexistent object property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A variable declaration without initialization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Many methods return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undefined</a:t>
            </a:r>
            <a:r>
              <a:rPr lang="en"/>
              <a:t> when no element is found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Boolean Type</a:t>
            </a:r>
            <a:endParaRPr/>
          </a:p>
        </p:txBody>
      </p:sp>
      <p:sp>
        <p:nvSpPr>
          <p:cNvPr id="146" name="Google Shape;14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Represents a logical entity and is inhabited by two values: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lang="en"/>
              <a:t> and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false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Type</a:t>
            </a:r>
            <a:endParaRPr/>
          </a:p>
        </p:txBody>
      </p:sp>
      <p:sp>
        <p:nvSpPr>
          <p:cNvPr id="152" name="Google Shape;15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double-precision 64-bit binary format IEEE 754 value.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It is capable of storing </a:t>
            </a:r>
            <a:r>
              <a:rPr lang="en">
                <a:highlight>
                  <a:schemeClr val="accent6"/>
                </a:highlight>
              </a:rPr>
              <a:t>floating-point numbers between ±</a:t>
            </a:r>
            <a:r>
              <a:rPr lang="en"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2^(-1074)</a:t>
            </a:r>
            <a:r>
              <a:rPr lang="en">
                <a:highlight>
                  <a:schemeClr val="accent6"/>
                </a:highlight>
              </a:rPr>
              <a:t> and ±</a:t>
            </a:r>
            <a:r>
              <a:rPr lang="en"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2^1024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It can only safely store </a:t>
            </a:r>
            <a:r>
              <a:rPr lang="en">
                <a:highlight>
                  <a:schemeClr val="accent6"/>
                </a:highlight>
              </a:rPr>
              <a:t>integers in the range </a:t>
            </a:r>
            <a:r>
              <a:rPr lang="en"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-(2^53 - 1)</a:t>
            </a:r>
            <a:r>
              <a:rPr lang="en">
                <a:highlight>
                  <a:schemeClr val="accent6"/>
                </a:highlight>
              </a:rPr>
              <a:t> to </a:t>
            </a:r>
            <a:r>
              <a:rPr lang="en"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2^53 - 1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Values outside the range are automatically converted to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+Infinity</a:t>
            </a:r>
            <a:r>
              <a:rPr lang="en"/>
              <a:t>,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+0</a:t>
            </a:r>
            <a:r>
              <a:rPr lang="en"/>
              <a:t>,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-Infinity</a:t>
            </a:r>
            <a:r>
              <a:rPr lang="en"/>
              <a:t>, or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-0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NaN</a:t>
            </a:r>
            <a:r>
              <a:rPr lang="en"/>
              <a:t> (“</a:t>
            </a:r>
            <a:r>
              <a:rPr b="1" lang="en"/>
              <a:t>N</a:t>
            </a:r>
            <a:r>
              <a:rPr lang="en"/>
              <a:t>ot </a:t>
            </a:r>
            <a:r>
              <a:rPr b="1" lang="en"/>
              <a:t>a</a:t>
            </a:r>
            <a:r>
              <a:rPr lang="en"/>
              <a:t> </a:t>
            </a:r>
            <a:r>
              <a:rPr b="1" lang="en"/>
              <a:t>N</a:t>
            </a:r>
            <a:r>
              <a:rPr lang="en"/>
              <a:t>umber”) is a special kind of number value that’s typically encountered when the results of an </a:t>
            </a:r>
            <a:r>
              <a:rPr lang="en"/>
              <a:t>arithmetic</a:t>
            </a:r>
            <a:r>
              <a:rPr lang="en"/>
              <a:t> operation cannot be expressed as a number.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BigInt Type</a:t>
            </a:r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311700" y="1152475"/>
            <a:ext cx="8520600" cy="9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BigInt type can represent integers with arbitrary magnitude. It can safely store and operate on large integers even beyond the safe integer limit for Numbers.</a:t>
            </a:r>
            <a:endParaRPr/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39975"/>
            <a:ext cx="8839200" cy="211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 Type</a:t>
            </a:r>
            <a:endParaRPr/>
          </a:p>
        </p:txBody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String type represents textual data and is encoded as a sequence of 16-bit unsigned integer values representing UTF-16 code units.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Each element in the string occupies a position in the string. The first element is at index 0, the next at index 1, and so on.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 Conversion</a:t>
            </a:r>
            <a:endParaRPr/>
          </a:p>
        </p:txBody>
      </p:sp>
      <p:pic>
        <p:nvPicPr>
          <p:cNvPr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6867350" cy="259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Template Literals</a:t>
            </a:r>
            <a:endParaRPr/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4828207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Operators</a:t>
            </a:r>
            <a:endParaRPr/>
          </a:p>
        </p:txBody>
      </p:sp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Comparison operators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==     ===     !=     !==     &gt;     &gt;=     &lt;     &lt;=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Arithmetic operators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+     -     *     /     %     ++     --     **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Bitwise operators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&amp;     |     ^     ~     &lt;&lt;     &gt;&gt;     &gt;&gt;&gt;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Logical operators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&amp;&amp;     ||     !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Equality</a:t>
            </a:r>
            <a:r>
              <a:rPr lang="en"/>
              <a:t> Comparisons and Sameness</a:t>
            </a:r>
            <a:endParaRPr/>
          </a:p>
        </p:txBody>
      </p:sp>
      <p:sp>
        <p:nvSpPr>
          <p:cNvPr id="189" name="Google Shape;18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provides three different value-comparison operations: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===</a:t>
            </a:r>
            <a:r>
              <a:rPr lang="en"/>
              <a:t> 				strict equality (triple equals)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==</a:t>
            </a:r>
            <a:r>
              <a:rPr lang="en"/>
              <a:t>				loose equality (double equals)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Object.is()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704726" cy="365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" sz="2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https://www.w3schools.com/js/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" sz="2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https://developer.mozilla.org/en-US/docs/Learn/Getting_started_with_the_web/JavaScript_basics</a:t>
            </a:r>
            <a:endParaRPr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Same-value Equality using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Object.is()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11700" y="1152475"/>
            <a:ext cx="85206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Determines whether two values are functionally identical in all contexts.</a:t>
            </a:r>
            <a:endParaRPr/>
          </a:p>
        </p:txBody>
      </p:sp>
      <p:pic>
        <p:nvPicPr>
          <p:cNvPr id="201" name="Google Shape;20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72325"/>
            <a:ext cx="4017575" cy="3207751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2"/>
          <p:cNvSpPr txBox="1"/>
          <p:nvPr/>
        </p:nvSpPr>
        <p:spPr>
          <a:xfrm>
            <a:off x="5604000" y="4403225"/>
            <a:ext cx="3228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hlink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https://jsfiddle.net/g6vqLf0b/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Equality Methods</a:t>
            </a:r>
            <a:endParaRPr/>
          </a:p>
        </p:txBody>
      </p:sp>
      <p:sp>
        <p:nvSpPr>
          <p:cNvPr id="208" name="Google Shape;208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https://developer.mozilla.org/en-US/docs/Web/JavaScript/Equality_comparisons_and_sameness#comparing_equality_methods</a:t>
            </a:r>
            <a:endParaRPr sz="27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1</a:t>
            </a:r>
            <a:endParaRPr/>
          </a:p>
        </p:txBody>
      </p:sp>
      <p:sp>
        <p:nvSpPr>
          <p:cNvPr id="214" name="Google Shape;214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code does not execute properly. Try to figure out why and fix it.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3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https://jsfiddle.net/em946pcq/</a:t>
            </a:r>
            <a:endParaRPr sz="3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if … else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365952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switch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6" name="Google Shape;22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396404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for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2" name="Google Shape;23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4921176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while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8" name="Google Shape;23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3672298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do … while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4" name="Google Shape;24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3755450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Objects</a:t>
            </a:r>
            <a:endParaRPr/>
          </a:p>
        </p:txBody>
      </p:sp>
      <p:pic>
        <p:nvPicPr>
          <p:cNvPr id="250" name="Google Shape;25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3758651" cy="285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0525" y="1017725"/>
            <a:ext cx="2677200" cy="19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for … in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7" name="Google Shape;25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613076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15"/>
          <p:cNvGrpSpPr/>
          <p:nvPr/>
        </p:nvGrpSpPr>
        <p:grpSpPr>
          <a:xfrm>
            <a:off x="2902488" y="902232"/>
            <a:ext cx="3339000" cy="3339000"/>
            <a:chOff x="2902488" y="902232"/>
            <a:chExt cx="3339000" cy="3339000"/>
          </a:xfrm>
        </p:grpSpPr>
        <p:sp>
          <p:nvSpPr>
            <p:cNvPr id="72" name="Google Shape;72;p15"/>
            <p:cNvSpPr/>
            <p:nvPr/>
          </p:nvSpPr>
          <p:spPr>
            <a:xfrm rot="-5400000">
              <a:off x="2902488" y="902232"/>
              <a:ext cx="3339000" cy="3339000"/>
            </a:xfrm>
            <a:prstGeom prst="ellipse">
              <a:avLst/>
            </a:prstGeom>
            <a:noFill/>
            <a:ln cap="flat" cmpd="sng" w="19050">
              <a:solidFill>
                <a:srgbClr val="1D7E75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3123875" y="1123625"/>
              <a:ext cx="2896500" cy="2896200"/>
            </a:xfrm>
            <a:prstGeom prst="pie">
              <a:avLst>
                <a:gd fmla="val 2689583" name="adj1"/>
                <a:gd fmla="val 13510993" name="adj2"/>
              </a:avLst>
            </a:prstGeom>
            <a:solidFill>
              <a:srgbClr val="83E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" name="Google Shape;74;p15"/>
          <p:cNvGrpSpPr/>
          <p:nvPr/>
        </p:nvGrpSpPr>
        <p:grpSpPr>
          <a:xfrm>
            <a:off x="3664038" y="1663782"/>
            <a:ext cx="1815900" cy="1815900"/>
            <a:chOff x="3664038" y="1663782"/>
            <a:chExt cx="1815900" cy="1815900"/>
          </a:xfrm>
        </p:grpSpPr>
        <p:sp>
          <p:nvSpPr>
            <p:cNvPr id="75" name="Google Shape;75;p15"/>
            <p:cNvSpPr/>
            <p:nvPr/>
          </p:nvSpPr>
          <p:spPr>
            <a:xfrm>
              <a:off x="3664038" y="1663782"/>
              <a:ext cx="1815900" cy="1815900"/>
            </a:xfrm>
            <a:prstGeom prst="ellipse">
              <a:avLst/>
            </a:prstGeom>
            <a:solidFill>
              <a:srgbClr val="1B786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3899988" y="2158482"/>
              <a:ext cx="1344000" cy="82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Javascript</a:t>
              </a:r>
              <a:br>
                <a:rPr b="1" lang="en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b="1" lang="en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Usage</a:t>
              </a:r>
              <a:endParaRPr b="1"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7" name="Google Shape;77;p15"/>
          <p:cNvGrpSpPr/>
          <p:nvPr/>
        </p:nvGrpSpPr>
        <p:grpSpPr>
          <a:xfrm>
            <a:off x="2562115" y="556240"/>
            <a:ext cx="1366312" cy="1366312"/>
            <a:chOff x="2859873" y="853971"/>
            <a:chExt cx="1068600" cy="1068600"/>
          </a:xfrm>
        </p:grpSpPr>
        <p:sp>
          <p:nvSpPr>
            <p:cNvPr id="78" name="Google Shape;78;p15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/>
            </a:p>
          </p:txBody>
        </p:sp>
        <p:sp>
          <p:nvSpPr>
            <p:cNvPr id="79" name="Google Shape;79;p15"/>
            <p:cNvSpPr txBox="1"/>
            <p:nvPr/>
          </p:nvSpPr>
          <p:spPr>
            <a:xfrm>
              <a:off x="3012800" y="1022197"/>
              <a:ext cx="762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Web Browser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0" name="Google Shape;80;p15"/>
          <p:cNvGrpSpPr/>
          <p:nvPr/>
        </p:nvGrpSpPr>
        <p:grpSpPr>
          <a:xfrm>
            <a:off x="5214387" y="3234235"/>
            <a:ext cx="1366312" cy="1366312"/>
            <a:chOff x="5214448" y="3234278"/>
            <a:chExt cx="1068600" cy="1068600"/>
          </a:xfrm>
        </p:grpSpPr>
        <p:sp>
          <p:nvSpPr>
            <p:cNvPr id="81" name="Google Shape;81;p15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82" name="Google Shape;82;p15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Server-side</a:t>
              </a:r>
              <a:b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</a:t>
              </a: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</a:t>
              </a:r>
              <a:b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Non-browser Apps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</a:t>
            </a:r>
            <a:endParaRPr/>
          </a:p>
        </p:txBody>
      </p:sp>
      <p:sp>
        <p:nvSpPr>
          <p:cNvPr id="263" name="Google Shape;263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Javascript arrays are </a:t>
            </a:r>
            <a:r>
              <a:rPr lang="en">
                <a:highlight>
                  <a:schemeClr val="accent6"/>
                </a:highlight>
              </a:rPr>
              <a:t>resizable</a:t>
            </a:r>
            <a:r>
              <a:rPr lang="en"/>
              <a:t> and </a:t>
            </a:r>
            <a:r>
              <a:rPr lang="en">
                <a:highlight>
                  <a:schemeClr val="accent6"/>
                </a:highlight>
              </a:rPr>
              <a:t>can contain a mix of different data types</a:t>
            </a:r>
            <a:endParaRPr>
              <a:highlight>
                <a:schemeClr val="accent6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Javascript arrays are </a:t>
            </a:r>
            <a:r>
              <a:rPr lang="en">
                <a:highlight>
                  <a:schemeClr val="accent6"/>
                </a:highlight>
              </a:rPr>
              <a:t>not associative arrays</a:t>
            </a:r>
            <a:endParaRPr>
              <a:highlight>
                <a:schemeClr val="accent6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Javascript arrays are </a:t>
            </a:r>
            <a:r>
              <a:rPr lang="en">
                <a:highlight>
                  <a:schemeClr val="accent6"/>
                </a:highlight>
              </a:rPr>
              <a:t>zero-indexed</a:t>
            </a:r>
            <a:endParaRPr>
              <a:highlight>
                <a:schemeClr val="accent6"/>
              </a:highlight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156099" cy="30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477149" cy="351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for … of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9" name="Google Shape;27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4066697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Operators</a:t>
            </a:r>
            <a:endParaRPr/>
          </a:p>
        </p:txBody>
      </p:sp>
      <p:sp>
        <p:nvSpPr>
          <p:cNvPr id="285" name="Google Shape;285;p46"/>
          <p:cNvSpPr txBox="1"/>
          <p:nvPr>
            <p:ph idx="1" type="body"/>
          </p:nvPr>
        </p:nvSpPr>
        <p:spPr>
          <a:xfrm>
            <a:off x="311700" y="1152475"/>
            <a:ext cx="4351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Conditional (ternary) operators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❏"/>
            </a:pPr>
            <a:r>
              <a:rPr lang="en"/>
              <a:t>If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condition</a:t>
            </a:r>
            <a:r>
              <a:rPr lang="en"/>
              <a:t> is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true</a:t>
            </a:r>
            <a:r>
              <a:rPr lang="en"/>
              <a:t>, the operator has the value of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val1</a:t>
            </a:r>
            <a:r>
              <a:rPr lang="en"/>
              <a:t>. Otherwise, it has the value of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val2</a:t>
            </a:r>
            <a:r>
              <a:rPr lang="en"/>
              <a:t>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Relational operators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/>
              <a:t>in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"/>
              <a:t>instanceof</a:t>
            </a:r>
            <a:endParaRPr/>
          </a:p>
        </p:txBody>
      </p:sp>
      <p:pic>
        <p:nvPicPr>
          <p:cNvPr id="286" name="Google Shape;28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786337"/>
            <a:ext cx="4518926" cy="4220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2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code does not execute properly. Try to figure out why and fix it.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3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https://jsfiddle.net/uxvnqdze/</a:t>
            </a:r>
            <a:endParaRPr sz="23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concat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8" name="Google Shape;29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8839199" cy="33167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slice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4" name="Google Shape;30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8839199" cy="2630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indexOf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0" name="Google Shape;31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8839199" cy="3438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includes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6" name="Google Shape;31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8839199" cy="3438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6"/>
          <p:cNvGrpSpPr/>
          <p:nvPr/>
        </p:nvGrpSpPr>
        <p:grpSpPr>
          <a:xfrm>
            <a:off x="845088" y="902232"/>
            <a:ext cx="3339000" cy="3339000"/>
            <a:chOff x="2902488" y="902232"/>
            <a:chExt cx="3339000" cy="3339000"/>
          </a:xfrm>
        </p:grpSpPr>
        <p:sp>
          <p:nvSpPr>
            <p:cNvPr id="88" name="Google Shape;88;p16"/>
            <p:cNvSpPr/>
            <p:nvPr/>
          </p:nvSpPr>
          <p:spPr>
            <a:xfrm rot="-5400000">
              <a:off x="2902488" y="902232"/>
              <a:ext cx="3339000" cy="3339000"/>
            </a:xfrm>
            <a:prstGeom prst="ellipse">
              <a:avLst/>
            </a:prstGeom>
            <a:noFill/>
            <a:ln cap="flat" cmpd="sng" w="19050">
              <a:solidFill>
                <a:srgbClr val="1D7E75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3123875" y="1123625"/>
              <a:ext cx="2896500" cy="2896200"/>
            </a:xfrm>
            <a:prstGeom prst="pie">
              <a:avLst>
                <a:gd fmla="val 2689583" name="adj1"/>
                <a:gd fmla="val 13510993" name="adj2"/>
              </a:avLst>
            </a:prstGeom>
            <a:solidFill>
              <a:srgbClr val="83E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16"/>
          <p:cNvGrpSpPr/>
          <p:nvPr/>
        </p:nvGrpSpPr>
        <p:grpSpPr>
          <a:xfrm>
            <a:off x="1606638" y="1663782"/>
            <a:ext cx="1815900" cy="1815900"/>
            <a:chOff x="3664038" y="1663782"/>
            <a:chExt cx="1815900" cy="1815900"/>
          </a:xfrm>
        </p:grpSpPr>
        <p:sp>
          <p:nvSpPr>
            <p:cNvPr id="91" name="Google Shape;91;p16"/>
            <p:cNvSpPr/>
            <p:nvPr/>
          </p:nvSpPr>
          <p:spPr>
            <a:xfrm>
              <a:off x="3664038" y="1663782"/>
              <a:ext cx="1815900" cy="1815900"/>
            </a:xfrm>
            <a:prstGeom prst="ellipse">
              <a:avLst/>
            </a:prstGeom>
            <a:solidFill>
              <a:srgbClr val="1B786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92" name="Google Shape;92;p16"/>
            <p:cNvSpPr txBox="1"/>
            <p:nvPr/>
          </p:nvSpPr>
          <p:spPr>
            <a:xfrm>
              <a:off x="3899988" y="2158482"/>
              <a:ext cx="1344000" cy="82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Javascript</a:t>
              </a:r>
              <a:br>
                <a:rPr b="1" lang="en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b="1" lang="en" sz="1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Usage</a:t>
              </a:r>
              <a:endParaRPr b="1"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3" name="Google Shape;93;p16"/>
          <p:cNvGrpSpPr/>
          <p:nvPr/>
        </p:nvGrpSpPr>
        <p:grpSpPr>
          <a:xfrm>
            <a:off x="504715" y="556240"/>
            <a:ext cx="1366312" cy="1366312"/>
            <a:chOff x="2859873" y="853971"/>
            <a:chExt cx="1068600" cy="1068600"/>
          </a:xfrm>
        </p:grpSpPr>
        <p:sp>
          <p:nvSpPr>
            <p:cNvPr id="94" name="Google Shape;94;p16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/>
            </a:p>
          </p:txBody>
        </p:sp>
        <p:sp>
          <p:nvSpPr>
            <p:cNvPr id="95" name="Google Shape;95;p16"/>
            <p:cNvSpPr txBox="1"/>
            <p:nvPr/>
          </p:nvSpPr>
          <p:spPr>
            <a:xfrm>
              <a:off x="3012800" y="1022197"/>
              <a:ext cx="762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Web Browser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6" name="Google Shape;96;p16"/>
          <p:cNvGrpSpPr/>
          <p:nvPr/>
        </p:nvGrpSpPr>
        <p:grpSpPr>
          <a:xfrm>
            <a:off x="3156987" y="3234235"/>
            <a:ext cx="1366312" cy="1366312"/>
            <a:chOff x="5214448" y="3234278"/>
            <a:chExt cx="1068600" cy="1068600"/>
          </a:xfrm>
        </p:grpSpPr>
        <p:sp>
          <p:nvSpPr>
            <p:cNvPr id="97" name="Google Shape;97;p16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98" name="Google Shape;98;p16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Server-side</a:t>
              </a:r>
              <a:b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or</a:t>
              </a:r>
              <a:b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Non-browser Apps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5951" y="1207024"/>
            <a:ext cx="1547426" cy="154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5761" y="1403575"/>
            <a:ext cx="1757450" cy="115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8825" y="2831750"/>
            <a:ext cx="3226209" cy="18159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/>
          <p:nvPr/>
        </p:nvSpPr>
        <p:spPr>
          <a:xfrm>
            <a:off x="4666313" y="3547038"/>
            <a:ext cx="649500" cy="740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sort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2" name="Google Shape;32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6148541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52"/>
          <p:cNvSpPr txBox="1"/>
          <p:nvPr/>
        </p:nvSpPr>
        <p:spPr>
          <a:xfrm>
            <a:off x="5429925" y="3242925"/>
            <a:ext cx="3402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The default sort order is </a:t>
            </a:r>
            <a:r>
              <a:rPr lang="en" sz="1800">
                <a:solidFill>
                  <a:schemeClr val="accent3"/>
                </a:solidFill>
                <a:highlight>
                  <a:schemeClr val="accent6"/>
                </a:highlight>
                <a:latin typeface="Proxima Nova"/>
                <a:ea typeface="Proxima Nova"/>
                <a:cs typeface="Proxima Nova"/>
                <a:sym typeface="Proxima Nova"/>
              </a:rPr>
              <a:t>ascending</a:t>
            </a: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, built upon </a:t>
            </a:r>
            <a:r>
              <a:rPr lang="en" sz="1800">
                <a:solidFill>
                  <a:schemeClr val="accent3"/>
                </a:solidFill>
                <a:highlight>
                  <a:schemeClr val="accent6"/>
                </a:highlight>
                <a:latin typeface="Proxima Nova"/>
                <a:ea typeface="Proxima Nova"/>
                <a:cs typeface="Proxima Nova"/>
                <a:sym typeface="Proxima Nova"/>
              </a:rPr>
              <a:t>converting the elements into strings</a:t>
            </a:r>
            <a:endParaRPr sz="1800">
              <a:solidFill>
                <a:schemeClr val="accent3"/>
              </a:solidFill>
              <a:highlight>
                <a:schemeClr val="accent6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  <p:pic>
        <p:nvPicPr>
          <p:cNvPr id="329" name="Google Shape;32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647350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Arrow Functions</a:t>
            </a:r>
            <a:endParaRPr/>
          </a:p>
        </p:txBody>
      </p:sp>
      <p:pic>
        <p:nvPicPr>
          <p:cNvPr id="335" name="Google Shape;33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4921176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Arrow Functions - Syntax</a:t>
            </a:r>
            <a:endParaRPr/>
          </a:p>
        </p:txBody>
      </p:sp>
      <p:pic>
        <p:nvPicPr>
          <p:cNvPr id="341" name="Google Shape;34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4572000" cy="3258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8900" y="589225"/>
            <a:ext cx="2953175" cy="39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forEach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8" name="Google Shape;34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8839202" cy="3656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sort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4" name="Google Shape;35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8298368" cy="3820977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57"/>
          <p:cNvSpPr txBox="1"/>
          <p:nvPr/>
        </p:nvSpPr>
        <p:spPr>
          <a:xfrm>
            <a:off x="5300775" y="4372550"/>
            <a:ext cx="3665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hlink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https://jsfiddle.net/cgmw6qe2/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8"/>
          <p:cNvSpPr txBox="1"/>
          <p:nvPr>
            <p:ph type="title"/>
          </p:nvPr>
        </p:nvSpPr>
        <p:spPr>
          <a:xfrm>
            <a:off x="311700" y="445025"/>
            <a:ext cx="360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sort </a:t>
            </a:r>
            <a:r>
              <a:rPr lang="en"/>
              <a:t>with custom comparison function</a:t>
            </a:r>
            <a:endParaRPr/>
          </a:p>
        </p:txBody>
      </p:sp>
      <p:pic>
        <p:nvPicPr>
          <p:cNvPr id="361" name="Google Shape;36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479" y="0"/>
            <a:ext cx="5079526" cy="5026752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58"/>
          <p:cNvSpPr txBox="1"/>
          <p:nvPr/>
        </p:nvSpPr>
        <p:spPr>
          <a:xfrm>
            <a:off x="311700" y="2268675"/>
            <a:ext cx="3606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Array of objects can be sorted by comparing the value of one of their properties.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3" name="Google Shape;363;p58"/>
          <p:cNvSpPr txBox="1"/>
          <p:nvPr/>
        </p:nvSpPr>
        <p:spPr>
          <a:xfrm>
            <a:off x="311700" y="3498025"/>
            <a:ext cx="3606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hlink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https://jsfiddle.net/9x6o4tsp/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3</a:t>
            </a:r>
            <a:endParaRPr/>
          </a:p>
        </p:txBody>
      </p:sp>
      <p:sp>
        <p:nvSpPr>
          <p:cNvPr id="369" name="Google Shape;369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Given an example on how to use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Array.map(...)</a:t>
            </a:r>
            <a:r>
              <a:rPr lang="en"/>
              <a:t> method in Javascript, write a code to create a new array that is populated with only odd-values from the original array.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3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https://jsfiddle.net/1p23y6h7/</a:t>
            </a:r>
            <a:endParaRPr sz="23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Handling</a:t>
            </a:r>
            <a:endParaRPr/>
          </a:p>
        </p:txBody>
      </p:sp>
      <p:pic>
        <p:nvPicPr>
          <p:cNvPr id="375" name="Google Shape;37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451871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Handling</a:t>
            </a:r>
            <a:endParaRPr/>
          </a:p>
        </p:txBody>
      </p:sp>
      <p:sp>
        <p:nvSpPr>
          <p:cNvPr id="381" name="Google Shape;381;p61"/>
          <p:cNvSpPr txBox="1"/>
          <p:nvPr/>
        </p:nvSpPr>
        <p:spPr>
          <a:xfrm>
            <a:off x="311700" y="42881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hlink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https://jsfiddle.net/3ovLp81f/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2" name="Google Shape;382;p61"/>
          <p:cNvSpPr txBox="1"/>
          <p:nvPr/>
        </p:nvSpPr>
        <p:spPr>
          <a:xfrm>
            <a:off x="311700" y="1409525"/>
            <a:ext cx="2955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Why the errors should be handled?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83" name="Google Shape;383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6525" y="0"/>
            <a:ext cx="6087675" cy="5041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 World</a:t>
            </a:r>
            <a:endParaRPr/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4380176" cy="104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Handling: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throw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9" name="Google Shape;38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7177662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Handling - Conditional catch blocks</a:t>
            </a:r>
            <a:endParaRPr/>
          </a:p>
        </p:txBody>
      </p:sp>
      <p:pic>
        <p:nvPicPr>
          <p:cNvPr id="395" name="Google Shape;39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5798150" cy="4108376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63"/>
          <p:cNvSpPr txBox="1"/>
          <p:nvPr/>
        </p:nvSpPr>
        <p:spPr>
          <a:xfrm>
            <a:off x="6077100" y="4148125"/>
            <a:ext cx="2755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List of errors:</a:t>
            </a:r>
            <a:b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100">
                <a:solidFill>
                  <a:schemeClr val="hlink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https://developer.mozilla.org/en-US/docs/Web/JavaScript/Reference/Errors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Handling</a:t>
            </a:r>
            <a:endParaRPr/>
          </a:p>
        </p:txBody>
      </p:sp>
      <p:pic>
        <p:nvPicPr>
          <p:cNvPr id="402" name="Google Shape;402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4518718" cy="3820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3" name="Google Shape;403;p64"/>
          <p:cNvCxnSpPr/>
          <p:nvPr/>
        </p:nvCxnSpPr>
        <p:spPr>
          <a:xfrm flipH="1">
            <a:off x="3481300" y="3112500"/>
            <a:ext cx="1795200" cy="6366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4" name="Google Shape;404;p64"/>
          <p:cNvSpPr txBox="1"/>
          <p:nvPr/>
        </p:nvSpPr>
        <p:spPr>
          <a:xfrm>
            <a:off x="5330225" y="1164025"/>
            <a:ext cx="35022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Enters the finally block:</a:t>
            </a:r>
            <a:endParaRPr sz="16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Proxima Nova"/>
              <a:buChar char="❏"/>
            </a:pPr>
            <a:r>
              <a:rPr lang="en" sz="16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Immediately after the </a:t>
            </a:r>
            <a:r>
              <a:rPr lang="en" sz="16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try</a:t>
            </a:r>
            <a:r>
              <a:rPr lang="en" sz="16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block finishes normally (and no exceptions were thrown)</a:t>
            </a:r>
            <a:endParaRPr sz="16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Proxima Nova"/>
              <a:buChar char="❏"/>
            </a:pPr>
            <a:r>
              <a:rPr lang="en" sz="16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Immediately after the </a:t>
            </a:r>
            <a:r>
              <a:rPr lang="en" sz="16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catch</a:t>
            </a:r>
            <a:r>
              <a:rPr lang="en" sz="16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block finishes normally</a:t>
            </a:r>
            <a:endParaRPr sz="16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Proxima Nova"/>
              <a:buChar char="❏"/>
            </a:pP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Proxima Nova"/>
                <a:ea typeface="Proxima Nova"/>
                <a:cs typeface="Proxima Nova"/>
                <a:sym typeface="Proxima Nova"/>
              </a:rPr>
              <a:t>Immediately before a control-flow statement (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return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throw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break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continue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Proxima Nova"/>
                <a:ea typeface="Proxima Nova"/>
                <a:cs typeface="Proxima Nova"/>
                <a:sym typeface="Proxima Nova"/>
              </a:rPr>
              <a:t>) is executed in the 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try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Proxima Nova"/>
                <a:ea typeface="Proxima Nova"/>
                <a:cs typeface="Proxima Nova"/>
                <a:sym typeface="Proxima Nova"/>
              </a:rPr>
              <a:t> or 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catch</a:t>
            </a:r>
            <a:r>
              <a:rPr lang="en" sz="1600">
                <a:solidFill>
                  <a:schemeClr val="accent3"/>
                </a:solidFill>
                <a:highlight>
                  <a:schemeClr val="accent6"/>
                </a:highlight>
                <a:latin typeface="Proxima Nova"/>
                <a:ea typeface="Proxima Nova"/>
                <a:cs typeface="Proxima Nova"/>
                <a:sym typeface="Proxima Nova"/>
              </a:rPr>
              <a:t> block</a:t>
            </a:r>
            <a:endParaRPr sz="1600">
              <a:solidFill>
                <a:schemeClr val="accent3"/>
              </a:solidFill>
              <a:highlight>
                <a:schemeClr val="accent6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4 - What is the output?</a:t>
            </a:r>
            <a:endParaRPr/>
          </a:p>
        </p:txBody>
      </p:sp>
      <p:pic>
        <p:nvPicPr>
          <p:cNvPr id="410" name="Google Shape;41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4954325" cy="411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5 - What is the output?</a:t>
            </a:r>
            <a:endParaRPr/>
          </a:p>
        </p:txBody>
      </p:sp>
      <p:pic>
        <p:nvPicPr>
          <p:cNvPr id="416" name="Google Shape;416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4571999" cy="4103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</a:t>
            </a:r>
            <a:endParaRPr/>
          </a:p>
        </p:txBody>
      </p:sp>
      <p:sp>
        <p:nvSpPr>
          <p:cNvPr id="422" name="Google Shape;422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are a template for creating objects.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They </a:t>
            </a:r>
            <a:r>
              <a:rPr lang="en">
                <a:highlight>
                  <a:schemeClr val="accent6"/>
                </a:highlight>
              </a:rPr>
              <a:t>encapsulate data with code</a:t>
            </a:r>
            <a:r>
              <a:rPr lang="en"/>
              <a:t> to work on that data.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- Constructor</a:t>
            </a:r>
            <a:endParaRPr/>
          </a:p>
        </p:txBody>
      </p:sp>
      <p:pic>
        <p:nvPicPr>
          <p:cNvPr id="428" name="Google Shape;428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6073406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- Getter and Methods</a:t>
            </a:r>
            <a:endParaRPr/>
          </a:p>
        </p:txBody>
      </p:sp>
      <p:pic>
        <p:nvPicPr>
          <p:cNvPr id="434" name="Google Shape;434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3212976" cy="4122724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69"/>
          <p:cNvSpPr txBox="1"/>
          <p:nvPr/>
        </p:nvSpPr>
        <p:spPr>
          <a:xfrm>
            <a:off x="5832300" y="4349550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hlink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https://jsfiddle.net/foszhwg5/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- Inheritance</a:t>
            </a:r>
            <a:endParaRPr/>
          </a:p>
        </p:txBody>
      </p:sp>
      <p:pic>
        <p:nvPicPr>
          <p:cNvPr id="441" name="Google Shape;441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5031025" cy="411717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70"/>
          <p:cNvSpPr txBox="1"/>
          <p:nvPr/>
        </p:nvSpPr>
        <p:spPr>
          <a:xfrm>
            <a:off x="6014175" y="4441600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hlink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https://jsfiddle.net/b4rgqvoc/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Typing</a:t>
            </a:r>
            <a:endParaRPr/>
          </a:p>
        </p:txBody>
      </p:sp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5033226" cy="170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/>
        </p:nvSpPr>
        <p:spPr>
          <a:xfrm>
            <a:off x="221100" y="4370575"/>
            <a:ext cx="8611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B1B1B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Variables in JavaScript are not directly associated with any particular value type, and any variable can be assigned (and re-assigned) values of all types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 Typing</a:t>
            </a:r>
            <a:endParaRPr/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4400"/>
            <a:ext cx="6043625" cy="290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311700" y="4518275"/>
            <a:ext cx="852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B1B1B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Javascript </a:t>
            </a:r>
            <a:r>
              <a:rPr lang="en" sz="1200">
                <a:solidFill>
                  <a:srgbClr val="1B1B1B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allows implicit type conversion when an operation involves mismatched types, instead of throwing type errors.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Primitive Data Types</a:t>
            </a:r>
            <a:endParaRPr/>
          </a:p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Null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Undefined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Boolean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Number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BigInt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String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Null Type</a:t>
            </a:r>
            <a:endParaRPr/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Null type is inhabited by exactly one value: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null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